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67213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205" y="428625"/>
            <a:ext cx="3679561" cy="285747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56751" y="3571875"/>
            <a:ext cx="7830471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4050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Project Setup Automation Tool</a:t>
            </a:r>
            <a:endParaRPr lang="en-US" sz="4050" dirty="0"/>
          </a:p>
        </p:txBody>
      </p:sp>
      <p:sp>
        <p:nvSpPr>
          <p:cNvPr id="5" name="Text 1"/>
          <p:cNvSpPr/>
          <p:nvPr/>
        </p:nvSpPr>
        <p:spPr>
          <a:xfrm>
            <a:off x="1202355" y="4514850"/>
            <a:ext cx="673929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dirty="0">
                <a:solidFill>
                  <a:srgbClr val="4285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Streamlining Project Management Across Multiple Tools</a:t>
            </a:r>
            <a:endParaRPr lang="en-US" sz="20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85750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Problem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321594"/>
            <a:ext cx="171450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4375" y="1273373"/>
            <a:ext cx="144303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Tool Fragmentation:</a:t>
            </a:r>
            <a:endParaRPr lang="en-US" sz="1046" dirty="0"/>
          </a:p>
        </p:txBody>
      </p:sp>
      <p:sp>
        <p:nvSpPr>
          <p:cNvPr id="6" name="Text 2"/>
          <p:cNvSpPr/>
          <p:nvPr/>
        </p:nvSpPr>
        <p:spPr>
          <a:xfrm>
            <a:off x="2157413" y="1273373"/>
            <a:ext cx="221327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Project managers must navigate 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714375" y="1487686"/>
            <a:ext cx="339944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between Productive, Jira, Confluence, and Outlook, 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714375" y="1701998"/>
            <a:ext cx="301237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leading to inefficiency and context switching. </a:t>
            </a:r>
            <a:endParaRPr lang="en-US" sz="1046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2107406"/>
            <a:ext cx="171450" cy="1714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14375" y="2059186"/>
            <a:ext cx="169080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Time-Consuming Setup:</a:t>
            </a:r>
            <a:endParaRPr lang="en-US" sz="1046" dirty="0"/>
          </a:p>
        </p:txBody>
      </p:sp>
      <p:sp>
        <p:nvSpPr>
          <p:cNvPr id="11" name="Text 6"/>
          <p:cNvSpPr/>
          <p:nvPr/>
        </p:nvSpPr>
        <p:spPr>
          <a:xfrm>
            <a:off x="2405183" y="2059186"/>
            <a:ext cx="166365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Setting up a new project </a:t>
            </a:r>
            <a:endParaRPr lang="en-US" sz="1046" dirty="0"/>
          </a:p>
        </p:txBody>
      </p:sp>
      <p:sp>
        <p:nvSpPr>
          <p:cNvPr id="12" name="Text 7"/>
          <p:cNvSpPr/>
          <p:nvPr/>
        </p:nvSpPr>
        <p:spPr>
          <a:xfrm>
            <a:off x="714375" y="2273498"/>
            <a:ext cx="347043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across multiple tools can take hours or even days of </a:t>
            </a:r>
            <a:endParaRPr lang="en-US" sz="1046" dirty="0"/>
          </a:p>
        </p:txBody>
      </p:sp>
      <p:sp>
        <p:nvSpPr>
          <p:cNvPr id="13" name="Text 8"/>
          <p:cNvSpPr/>
          <p:nvPr/>
        </p:nvSpPr>
        <p:spPr>
          <a:xfrm>
            <a:off x="714375" y="2487811"/>
            <a:ext cx="148777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manual configuration. </a:t>
            </a:r>
            <a:endParaRPr lang="en-US" sz="1046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2893219"/>
            <a:ext cx="171450" cy="17145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14375" y="2844998"/>
            <a:ext cx="136119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Inconsistency Risk:</a:t>
            </a:r>
            <a:endParaRPr lang="en-US" sz="1046" dirty="0"/>
          </a:p>
        </p:txBody>
      </p:sp>
      <p:sp>
        <p:nvSpPr>
          <p:cNvPr id="16" name="Text 10"/>
          <p:cNvSpPr/>
          <p:nvPr/>
        </p:nvSpPr>
        <p:spPr>
          <a:xfrm>
            <a:off x="2075566" y="2844998"/>
            <a:ext cx="232771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Manual setup increases the risk of </a:t>
            </a:r>
            <a:endParaRPr lang="en-US" sz="1046" dirty="0"/>
          </a:p>
        </p:txBody>
      </p:sp>
      <p:sp>
        <p:nvSpPr>
          <p:cNvPr id="17" name="Text 11"/>
          <p:cNvSpPr/>
          <p:nvPr/>
        </p:nvSpPr>
        <p:spPr>
          <a:xfrm>
            <a:off x="714375" y="3059311"/>
            <a:ext cx="365662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inconsistent project configurations and missing critical </a:t>
            </a:r>
            <a:endParaRPr lang="en-US" sz="1046" dirty="0"/>
          </a:p>
        </p:txBody>
      </p:sp>
      <p:sp>
        <p:nvSpPr>
          <p:cNvPr id="18" name="Text 12"/>
          <p:cNvSpPr/>
          <p:nvPr/>
        </p:nvSpPr>
        <p:spPr>
          <a:xfrm>
            <a:off x="714375" y="3273623"/>
            <a:ext cx="39519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steps. </a:t>
            </a:r>
            <a:endParaRPr lang="en-US" sz="1046" dirty="0"/>
          </a:p>
        </p:txBody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3679031"/>
            <a:ext cx="171450" cy="171450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714375" y="3630811"/>
            <a:ext cx="196525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Status Tracking Challenges:</a:t>
            </a:r>
            <a:endParaRPr lang="en-US" sz="1046" dirty="0"/>
          </a:p>
        </p:txBody>
      </p:sp>
      <p:sp>
        <p:nvSpPr>
          <p:cNvPr id="21" name="Text 14"/>
          <p:cNvSpPr/>
          <p:nvPr/>
        </p:nvSpPr>
        <p:spPr>
          <a:xfrm>
            <a:off x="2679632" y="3630811"/>
            <a:ext cx="166466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Gathering project status </a:t>
            </a:r>
            <a:endParaRPr lang="en-US" sz="1046" dirty="0"/>
          </a:p>
        </p:txBody>
      </p:sp>
      <p:sp>
        <p:nvSpPr>
          <p:cNvPr id="22" name="Text 15"/>
          <p:cNvSpPr/>
          <p:nvPr/>
        </p:nvSpPr>
        <p:spPr>
          <a:xfrm>
            <a:off x="714375" y="3845123"/>
            <a:ext cx="336699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from multiple tools is labor-intensive and prone to </a:t>
            </a:r>
            <a:endParaRPr lang="en-US" sz="1046" dirty="0"/>
          </a:p>
        </p:txBody>
      </p:sp>
      <p:sp>
        <p:nvSpPr>
          <p:cNvPr id="23" name="Text 16"/>
          <p:cNvSpPr/>
          <p:nvPr/>
        </p:nvSpPr>
        <p:spPr>
          <a:xfrm>
            <a:off x="714375" y="4059436"/>
            <a:ext cx="148648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outdated information. </a:t>
            </a:r>
            <a:endParaRPr lang="en-US" sz="1046" dirty="0"/>
          </a:p>
        </p:txBody>
      </p:sp>
      <p:pic>
        <p:nvPicPr>
          <p:cNvPr id="2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4875" y="1335881"/>
            <a:ext cx="4000500" cy="30003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85750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Our Solution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035844"/>
            <a:ext cx="171450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4375" y="987623"/>
            <a:ext cx="153392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Unified Setup Wizard:</a:t>
            </a:r>
            <a:endParaRPr lang="en-US" sz="1046" dirty="0"/>
          </a:p>
        </p:txBody>
      </p:sp>
      <p:sp>
        <p:nvSpPr>
          <p:cNvPr id="6" name="Text 2"/>
          <p:cNvSpPr/>
          <p:nvPr/>
        </p:nvSpPr>
        <p:spPr>
          <a:xfrm>
            <a:off x="2248300" y="987623"/>
            <a:ext cx="205254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 step-by-step guided process 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714375" y="1201936"/>
            <a:ext cx="333013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 configure projects across all tools from a single 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714375" y="1416248"/>
            <a:ext cx="63308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interface. </a:t>
            </a:r>
            <a:endParaRPr lang="en-US" sz="1046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1821656"/>
            <a:ext cx="171450" cy="1714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14375" y="1773436"/>
            <a:ext cx="170679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Automated Integration:</a:t>
            </a:r>
            <a:endParaRPr lang="en-US" sz="1046" dirty="0"/>
          </a:p>
        </p:txBody>
      </p:sp>
      <p:sp>
        <p:nvSpPr>
          <p:cNvPr id="11" name="Text 6"/>
          <p:cNvSpPr/>
          <p:nvPr/>
        </p:nvSpPr>
        <p:spPr>
          <a:xfrm>
            <a:off x="2421173" y="1773436"/>
            <a:ext cx="176609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Seamless synchronization </a:t>
            </a:r>
            <a:endParaRPr lang="en-US" sz="1046" dirty="0"/>
          </a:p>
        </p:txBody>
      </p:sp>
      <p:sp>
        <p:nvSpPr>
          <p:cNvPr id="12" name="Text 7"/>
          <p:cNvSpPr/>
          <p:nvPr/>
        </p:nvSpPr>
        <p:spPr>
          <a:xfrm>
            <a:off x="714375" y="1987748"/>
            <a:ext cx="368731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between Productive, Jira, Confluence, and Outlook with </a:t>
            </a:r>
            <a:endParaRPr lang="en-US" sz="1046" dirty="0"/>
          </a:p>
        </p:txBody>
      </p:sp>
      <p:sp>
        <p:nvSpPr>
          <p:cNvPr id="13" name="Text 8"/>
          <p:cNvSpPr/>
          <p:nvPr/>
        </p:nvSpPr>
        <p:spPr>
          <a:xfrm>
            <a:off x="714375" y="2202061"/>
            <a:ext cx="198710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minimal manual intervention. </a:t>
            </a:r>
            <a:endParaRPr lang="en-US" sz="1046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2607469"/>
            <a:ext cx="214313" cy="17145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14375" y="2559248"/>
            <a:ext cx="141834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Team Management:</a:t>
            </a:r>
            <a:endParaRPr lang="en-US" sz="1046" dirty="0"/>
          </a:p>
        </p:txBody>
      </p:sp>
      <p:sp>
        <p:nvSpPr>
          <p:cNvPr id="16" name="Text 10"/>
          <p:cNvSpPr/>
          <p:nvPr/>
        </p:nvSpPr>
        <p:spPr>
          <a:xfrm>
            <a:off x="2132716" y="2559248"/>
            <a:ext cx="178895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Centralized team member </a:t>
            </a:r>
            <a:endParaRPr lang="en-US" sz="1046" dirty="0"/>
          </a:p>
        </p:txBody>
      </p:sp>
      <p:sp>
        <p:nvSpPr>
          <p:cNvPr id="17" name="Text 11"/>
          <p:cNvSpPr/>
          <p:nvPr/>
        </p:nvSpPr>
        <p:spPr>
          <a:xfrm>
            <a:off x="714375" y="2773561"/>
            <a:ext cx="336671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assignment with role-based permissions across all </a:t>
            </a:r>
            <a:endParaRPr lang="en-US" sz="1046" dirty="0"/>
          </a:p>
        </p:txBody>
      </p:sp>
      <p:sp>
        <p:nvSpPr>
          <p:cNvPr id="18" name="Text 12"/>
          <p:cNvSpPr/>
          <p:nvPr/>
        </p:nvSpPr>
        <p:spPr>
          <a:xfrm>
            <a:off x="714375" y="2987873"/>
            <a:ext cx="110672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integrated tools. </a:t>
            </a:r>
            <a:endParaRPr lang="en-US" sz="1046" dirty="0"/>
          </a:p>
        </p:txBody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3393281"/>
            <a:ext cx="192881" cy="171450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714375" y="3345061"/>
            <a:ext cx="13716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Unified Dashboard:</a:t>
            </a:r>
            <a:endParaRPr lang="en-US" sz="1046" dirty="0"/>
          </a:p>
        </p:txBody>
      </p:sp>
      <p:sp>
        <p:nvSpPr>
          <p:cNvPr id="21" name="Text 14"/>
          <p:cNvSpPr/>
          <p:nvPr/>
        </p:nvSpPr>
        <p:spPr>
          <a:xfrm>
            <a:off x="2085975" y="3345061"/>
            <a:ext cx="220599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Real-time project status tracking </a:t>
            </a:r>
            <a:endParaRPr lang="en-US" sz="1046" dirty="0"/>
          </a:p>
        </p:txBody>
      </p:sp>
      <p:sp>
        <p:nvSpPr>
          <p:cNvPr id="22" name="Text 15"/>
          <p:cNvSpPr/>
          <p:nvPr/>
        </p:nvSpPr>
        <p:spPr>
          <a:xfrm>
            <a:off x="714375" y="3559373"/>
            <a:ext cx="331743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and reporting from a single, comprehensive view. </a:t>
            </a:r>
            <a:endParaRPr lang="en-US" sz="1046" dirty="0"/>
          </a:p>
        </p:txBody>
      </p:sp>
      <p:pic>
        <p:nvPicPr>
          <p:cNvPr id="2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25" y="3964781"/>
            <a:ext cx="150019" cy="171450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692944" y="3916561"/>
            <a:ext cx="167049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Automated Scheduling:</a:t>
            </a:r>
            <a:endParaRPr lang="en-US" sz="1046" dirty="0"/>
          </a:p>
        </p:txBody>
      </p:sp>
      <p:sp>
        <p:nvSpPr>
          <p:cNvPr id="25" name="Text 17"/>
          <p:cNvSpPr/>
          <p:nvPr/>
        </p:nvSpPr>
        <p:spPr>
          <a:xfrm>
            <a:off x="2363437" y="3916561"/>
            <a:ext cx="132145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Intelligent meeting </a:t>
            </a:r>
            <a:endParaRPr lang="en-US" sz="1046" dirty="0"/>
          </a:p>
        </p:txBody>
      </p:sp>
      <p:sp>
        <p:nvSpPr>
          <p:cNvPr id="26" name="Text 18"/>
          <p:cNvSpPr/>
          <p:nvPr/>
        </p:nvSpPr>
        <p:spPr>
          <a:xfrm>
            <a:off x="692944" y="4130873"/>
            <a:ext cx="339043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scheduling with calendar integration and attendee </a:t>
            </a:r>
            <a:endParaRPr lang="en-US" sz="1046" dirty="0"/>
          </a:p>
        </p:txBody>
      </p:sp>
      <p:sp>
        <p:nvSpPr>
          <p:cNvPr id="27" name="Text 19"/>
          <p:cNvSpPr/>
          <p:nvPr/>
        </p:nvSpPr>
        <p:spPr>
          <a:xfrm>
            <a:off x="692944" y="4345186"/>
            <a:ext cx="9429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management. </a:t>
            </a:r>
            <a:endParaRPr lang="en-US" sz="1046" dirty="0"/>
          </a:p>
        </p:txBody>
      </p:sp>
      <p:pic>
        <p:nvPicPr>
          <p:cNvPr id="2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4875" y="2069064"/>
            <a:ext cx="4000500" cy="153400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85750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System Architecture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28625" y="814388"/>
            <a:ext cx="8286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 multi-tier architecture with secure API integrations to external tools </a:t>
            </a:r>
            <a:endParaRPr lang="en-US" sz="1046" dirty="0"/>
          </a:p>
        </p:txBody>
      </p:sp>
      <p:sp>
        <p:nvSpPr>
          <p:cNvPr id="5" name="Shape 2"/>
          <p:cNvSpPr/>
          <p:nvPr/>
        </p:nvSpPr>
        <p:spPr>
          <a:xfrm>
            <a:off x="4986338" y="2314575"/>
            <a:ext cx="28575" cy="357188"/>
          </a:xfrm>
          <a:prstGeom prst="rect">
            <a:avLst/>
          </a:prstGeom>
          <a:solidFill>
            <a:srgbClr val="D2D2D2"/>
          </a:solidFill>
          <a:ln/>
        </p:spPr>
      </p:sp>
      <p:sp>
        <p:nvSpPr>
          <p:cNvPr id="6" name="Shape 3"/>
          <p:cNvSpPr/>
          <p:nvPr/>
        </p:nvSpPr>
        <p:spPr>
          <a:xfrm>
            <a:off x="4986338" y="3386138"/>
            <a:ext cx="28575" cy="357188"/>
          </a:xfrm>
          <a:prstGeom prst="rect">
            <a:avLst/>
          </a:prstGeom>
          <a:solidFill>
            <a:srgbClr val="D2D2D2"/>
          </a:solidFill>
          <a:ln/>
        </p:spPr>
      </p:sp>
      <p:sp>
        <p:nvSpPr>
          <p:cNvPr id="7" name="Shape 4"/>
          <p:cNvSpPr/>
          <p:nvPr/>
        </p:nvSpPr>
        <p:spPr>
          <a:xfrm>
            <a:off x="2786063" y="2957513"/>
            <a:ext cx="1500188" cy="28575"/>
          </a:xfrm>
          <a:prstGeom prst="rect">
            <a:avLst/>
          </a:prstGeom>
          <a:solidFill>
            <a:srgbClr val="D2D2D2"/>
          </a:solidFill>
          <a:ln/>
        </p:spPr>
      </p:sp>
      <p:sp>
        <p:nvSpPr>
          <p:cNvPr id="8" name="Shape 5"/>
          <p:cNvSpPr/>
          <p:nvPr/>
        </p:nvSpPr>
        <p:spPr>
          <a:xfrm>
            <a:off x="5715000" y="2957513"/>
            <a:ext cx="1500188" cy="28575"/>
          </a:xfrm>
          <a:prstGeom prst="rect">
            <a:avLst/>
          </a:prstGeom>
          <a:solidFill>
            <a:srgbClr val="D2D2D2"/>
          </a:solidFill>
          <a:ln/>
        </p:spPr>
      </p:sp>
      <p:sp>
        <p:nvSpPr>
          <p:cNvPr id="9" name="Shape 6"/>
          <p:cNvSpPr/>
          <p:nvPr/>
        </p:nvSpPr>
        <p:spPr>
          <a:xfrm>
            <a:off x="2786063" y="2243138"/>
            <a:ext cx="428625" cy="28575"/>
          </a:xfrm>
          <a:prstGeom prst="rect">
            <a:avLst/>
          </a:prstGeom>
          <a:solidFill>
            <a:srgbClr val="D2D2D2"/>
          </a:solidFill>
          <a:ln/>
        </p:spPr>
      </p:sp>
      <p:sp>
        <p:nvSpPr>
          <p:cNvPr id="10" name="Shape 7"/>
          <p:cNvSpPr/>
          <p:nvPr/>
        </p:nvSpPr>
        <p:spPr>
          <a:xfrm>
            <a:off x="3214688" y="2243138"/>
            <a:ext cx="28575" cy="714375"/>
          </a:xfrm>
          <a:prstGeom prst="rect">
            <a:avLst/>
          </a:prstGeom>
          <a:solidFill>
            <a:srgbClr val="D2D2D2"/>
          </a:solidFill>
          <a:ln/>
        </p:spPr>
      </p:sp>
      <p:sp>
        <p:nvSpPr>
          <p:cNvPr id="11" name="Shape 8"/>
          <p:cNvSpPr/>
          <p:nvPr/>
        </p:nvSpPr>
        <p:spPr>
          <a:xfrm>
            <a:off x="3214688" y="2957513"/>
            <a:ext cx="1071563" cy="28575"/>
          </a:xfrm>
          <a:prstGeom prst="rect">
            <a:avLst/>
          </a:prstGeom>
          <a:solidFill>
            <a:srgbClr val="D2D2D2"/>
          </a:solidFill>
          <a:ln/>
        </p:spPr>
      </p:sp>
      <p:sp>
        <p:nvSpPr>
          <p:cNvPr id="12" name="Shape 9"/>
          <p:cNvSpPr/>
          <p:nvPr/>
        </p:nvSpPr>
        <p:spPr>
          <a:xfrm>
            <a:off x="6786563" y="2243138"/>
            <a:ext cx="428625" cy="28575"/>
          </a:xfrm>
          <a:prstGeom prst="rect">
            <a:avLst/>
          </a:prstGeom>
          <a:solidFill>
            <a:srgbClr val="D2D2D2"/>
          </a:solidFill>
          <a:ln/>
        </p:spPr>
      </p:sp>
      <p:sp>
        <p:nvSpPr>
          <p:cNvPr id="13" name="Shape 10"/>
          <p:cNvSpPr/>
          <p:nvPr/>
        </p:nvSpPr>
        <p:spPr>
          <a:xfrm>
            <a:off x="6786563" y="2243138"/>
            <a:ext cx="28575" cy="714375"/>
          </a:xfrm>
          <a:prstGeom prst="rect">
            <a:avLst/>
          </a:prstGeom>
          <a:solidFill>
            <a:srgbClr val="D2D2D2"/>
          </a:solidFill>
          <a:ln/>
        </p:spPr>
      </p:sp>
      <p:sp>
        <p:nvSpPr>
          <p:cNvPr id="14" name="Shape 11"/>
          <p:cNvSpPr/>
          <p:nvPr/>
        </p:nvSpPr>
        <p:spPr>
          <a:xfrm>
            <a:off x="5715000" y="2957513"/>
            <a:ext cx="1071563" cy="28575"/>
          </a:xfrm>
          <a:prstGeom prst="rect">
            <a:avLst/>
          </a:prstGeom>
          <a:solidFill>
            <a:srgbClr val="D2D2D2"/>
          </a:solidFill>
          <a:ln/>
        </p:spPr>
      </p:sp>
      <p:sp>
        <p:nvSpPr>
          <p:cNvPr id="15" name="Shape 12"/>
          <p:cNvSpPr/>
          <p:nvPr/>
        </p:nvSpPr>
        <p:spPr>
          <a:xfrm>
            <a:off x="4286250" y="1600200"/>
            <a:ext cx="1428750" cy="714375"/>
          </a:xfrm>
          <a:prstGeom prst="rect">
            <a:avLst/>
          </a:prstGeom>
          <a:solidFill>
            <a:srgbClr val="E8F0FE"/>
          </a:solidFill>
          <a:ln w="198">
            <a:solidFill>
              <a:srgbClr val="4285F4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4393406" y="1768078"/>
            <a:ext cx="121443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Frontend</a:t>
            </a:r>
            <a:endParaRPr lang="en-US" sz="942" dirty="0"/>
          </a:p>
        </p:txBody>
      </p:sp>
      <p:sp>
        <p:nvSpPr>
          <p:cNvPr id="17" name="Text 14"/>
          <p:cNvSpPr/>
          <p:nvPr/>
        </p:nvSpPr>
        <p:spPr>
          <a:xfrm>
            <a:off x="4393406" y="1996678"/>
            <a:ext cx="121443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React.js</a:t>
            </a:r>
            <a:endParaRPr lang="en-US" sz="732" dirty="0"/>
          </a:p>
        </p:txBody>
      </p:sp>
      <p:sp>
        <p:nvSpPr>
          <p:cNvPr id="18" name="Shape 15"/>
          <p:cNvSpPr/>
          <p:nvPr/>
        </p:nvSpPr>
        <p:spPr>
          <a:xfrm>
            <a:off x="4286250" y="2671763"/>
            <a:ext cx="1428750" cy="714375"/>
          </a:xfrm>
          <a:prstGeom prst="rect">
            <a:avLst/>
          </a:prstGeom>
          <a:solidFill>
            <a:srgbClr val="E6F4EA"/>
          </a:solidFill>
          <a:ln w="198">
            <a:solidFill>
              <a:srgbClr val="34A853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4393406" y="2839641"/>
            <a:ext cx="121443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b="1" dirty="0">
                <a:solidFill>
                  <a:srgbClr val="34A8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Backend</a:t>
            </a:r>
            <a:endParaRPr lang="en-US" sz="942" dirty="0"/>
          </a:p>
        </p:txBody>
      </p:sp>
      <p:sp>
        <p:nvSpPr>
          <p:cNvPr id="20" name="Text 17"/>
          <p:cNvSpPr/>
          <p:nvPr/>
        </p:nvSpPr>
        <p:spPr>
          <a:xfrm>
            <a:off x="4393406" y="3068241"/>
            <a:ext cx="121443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34A8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Flask API</a:t>
            </a:r>
            <a:endParaRPr lang="en-US" sz="732" dirty="0"/>
          </a:p>
        </p:txBody>
      </p:sp>
      <p:sp>
        <p:nvSpPr>
          <p:cNvPr id="21" name="Shape 18"/>
          <p:cNvSpPr/>
          <p:nvPr/>
        </p:nvSpPr>
        <p:spPr>
          <a:xfrm>
            <a:off x="4464844" y="3743325"/>
            <a:ext cx="1071563" cy="571500"/>
          </a:xfrm>
          <a:prstGeom prst="rect">
            <a:avLst/>
          </a:prstGeom>
          <a:solidFill>
            <a:srgbClr val="FEF7E0"/>
          </a:solidFill>
          <a:ln w="198">
            <a:solidFill>
              <a:srgbClr val="FBBC04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4572000" y="3839766"/>
            <a:ext cx="8572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b="1" dirty="0">
                <a:solidFill>
                  <a:srgbClr val="F9AB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Database</a:t>
            </a:r>
            <a:endParaRPr lang="en-US" sz="942" dirty="0"/>
          </a:p>
        </p:txBody>
      </p:sp>
      <p:sp>
        <p:nvSpPr>
          <p:cNvPr id="23" name="Text 20"/>
          <p:cNvSpPr/>
          <p:nvPr/>
        </p:nvSpPr>
        <p:spPr>
          <a:xfrm>
            <a:off x="4572000" y="4068366"/>
            <a:ext cx="85725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F9AB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SQLite</a:t>
            </a:r>
            <a:endParaRPr lang="en-US" sz="732" dirty="0"/>
          </a:p>
        </p:txBody>
      </p:sp>
      <p:sp>
        <p:nvSpPr>
          <p:cNvPr id="24" name="Shape 21"/>
          <p:cNvSpPr/>
          <p:nvPr/>
        </p:nvSpPr>
        <p:spPr>
          <a:xfrm>
            <a:off x="1500188" y="2671763"/>
            <a:ext cx="1285875" cy="571500"/>
          </a:xfrm>
          <a:prstGeom prst="rect">
            <a:avLst/>
          </a:prstGeom>
          <a:solidFill>
            <a:srgbClr val="DEEBFF"/>
          </a:solidFill>
          <a:ln w="198">
            <a:solidFill>
              <a:srgbClr val="0052CC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1607344" y="2768203"/>
            <a:ext cx="107156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b="1" dirty="0">
                <a:solidFill>
                  <a:srgbClr val="0052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Jira</a:t>
            </a:r>
            <a:endParaRPr lang="en-US" sz="942" dirty="0"/>
          </a:p>
        </p:txBody>
      </p:sp>
      <p:sp>
        <p:nvSpPr>
          <p:cNvPr id="26" name="Text 23"/>
          <p:cNvSpPr/>
          <p:nvPr/>
        </p:nvSpPr>
        <p:spPr>
          <a:xfrm>
            <a:off x="1607344" y="2996803"/>
            <a:ext cx="107156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0052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REST API</a:t>
            </a:r>
            <a:endParaRPr lang="en-US" sz="732" dirty="0"/>
          </a:p>
        </p:txBody>
      </p:sp>
      <p:sp>
        <p:nvSpPr>
          <p:cNvPr id="27" name="Shape 24"/>
          <p:cNvSpPr/>
          <p:nvPr/>
        </p:nvSpPr>
        <p:spPr>
          <a:xfrm>
            <a:off x="7215188" y="2671763"/>
            <a:ext cx="1285875" cy="571500"/>
          </a:xfrm>
          <a:prstGeom prst="rect">
            <a:avLst/>
          </a:prstGeom>
          <a:solidFill>
            <a:srgbClr val="EAE6FF"/>
          </a:solidFill>
          <a:ln w="198">
            <a:solidFill>
              <a:srgbClr val="5243AA"/>
            </a:solidFill>
            <a:prstDash val="solid"/>
          </a:ln>
        </p:spPr>
      </p:sp>
      <p:sp>
        <p:nvSpPr>
          <p:cNvPr id="28" name="Text 25"/>
          <p:cNvSpPr/>
          <p:nvPr/>
        </p:nvSpPr>
        <p:spPr>
          <a:xfrm>
            <a:off x="7322344" y="2768203"/>
            <a:ext cx="107156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b="1" dirty="0">
                <a:solidFill>
                  <a:srgbClr val="5243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Confluence</a:t>
            </a:r>
            <a:endParaRPr lang="en-US" sz="942" dirty="0"/>
          </a:p>
        </p:txBody>
      </p:sp>
      <p:sp>
        <p:nvSpPr>
          <p:cNvPr id="29" name="Text 26"/>
          <p:cNvSpPr/>
          <p:nvPr/>
        </p:nvSpPr>
        <p:spPr>
          <a:xfrm>
            <a:off x="7322344" y="2996803"/>
            <a:ext cx="107156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5243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REST API</a:t>
            </a:r>
            <a:endParaRPr lang="en-US" sz="732" dirty="0"/>
          </a:p>
        </p:txBody>
      </p:sp>
      <p:sp>
        <p:nvSpPr>
          <p:cNvPr id="30" name="Shape 27"/>
          <p:cNvSpPr/>
          <p:nvPr/>
        </p:nvSpPr>
        <p:spPr>
          <a:xfrm>
            <a:off x="1500188" y="1957388"/>
            <a:ext cx="1285875" cy="571500"/>
          </a:xfrm>
          <a:prstGeom prst="rect">
            <a:avLst/>
          </a:prstGeom>
          <a:solidFill>
            <a:srgbClr val="FFEBE6"/>
          </a:solidFill>
          <a:ln w="198">
            <a:solidFill>
              <a:srgbClr val="FF5630"/>
            </a:solidFill>
            <a:prstDash val="solid"/>
          </a:ln>
        </p:spPr>
      </p:sp>
      <p:sp>
        <p:nvSpPr>
          <p:cNvPr id="31" name="Text 28"/>
          <p:cNvSpPr/>
          <p:nvPr/>
        </p:nvSpPr>
        <p:spPr>
          <a:xfrm>
            <a:off x="1607344" y="2053828"/>
            <a:ext cx="107156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b="1" dirty="0">
                <a:solidFill>
                  <a:srgbClr val="FF563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Productive</a:t>
            </a:r>
            <a:endParaRPr lang="en-US" sz="942" dirty="0"/>
          </a:p>
        </p:txBody>
      </p:sp>
      <p:sp>
        <p:nvSpPr>
          <p:cNvPr id="32" name="Text 29"/>
          <p:cNvSpPr/>
          <p:nvPr/>
        </p:nvSpPr>
        <p:spPr>
          <a:xfrm>
            <a:off x="1607344" y="2282428"/>
            <a:ext cx="107156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FF563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REST API</a:t>
            </a:r>
            <a:endParaRPr lang="en-US" sz="732" dirty="0"/>
          </a:p>
        </p:txBody>
      </p:sp>
      <p:sp>
        <p:nvSpPr>
          <p:cNvPr id="33" name="Shape 30"/>
          <p:cNvSpPr/>
          <p:nvPr/>
        </p:nvSpPr>
        <p:spPr>
          <a:xfrm>
            <a:off x="7215188" y="1957388"/>
            <a:ext cx="1285875" cy="571500"/>
          </a:xfrm>
          <a:prstGeom prst="rect">
            <a:avLst/>
          </a:prstGeom>
          <a:solidFill>
            <a:srgbClr val="E3F2FD"/>
          </a:solidFill>
          <a:ln w="198">
            <a:solidFill>
              <a:srgbClr val="0078D4"/>
            </a:solidFill>
            <a:prstDash val="solid"/>
          </a:ln>
        </p:spPr>
      </p:sp>
      <p:sp>
        <p:nvSpPr>
          <p:cNvPr id="34" name="Text 31"/>
          <p:cNvSpPr/>
          <p:nvPr/>
        </p:nvSpPr>
        <p:spPr>
          <a:xfrm>
            <a:off x="7322344" y="2053828"/>
            <a:ext cx="107156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b="1" dirty="0">
                <a:solidFill>
                  <a:srgbClr val="0078D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Outlook</a:t>
            </a:r>
            <a:endParaRPr lang="en-US" sz="942" dirty="0"/>
          </a:p>
        </p:txBody>
      </p:sp>
      <p:sp>
        <p:nvSpPr>
          <p:cNvPr id="35" name="Text 32"/>
          <p:cNvSpPr/>
          <p:nvPr/>
        </p:nvSpPr>
        <p:spPr>
          <a:xfrm>
            <a:off x="7322344" y="2282428"/>
            <a:ext cx="107156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0078D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Graph API</a:t>
            </a:r>
            <a:endParaRPr lang="en-US" sz="732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3863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85750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Project Setup Wizard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428625" y="814388"/>
            <a:ext cx="214313" cy="214313"/>
          </a:xfrm>
          <a:prstGeom prst="ellipse">
            <a:avLst/>
          </a:prstGeom>
          <a:solidFill>
            <a:srgbClr val="1A73E8"/>
          </a:solidFill>
          <a:ln/>
        </p:spPr>
      </p:sp>
      <p:sp>
        <p:nvSpPr>
          <p:cNvPr id="5" name="Text 2"/>
          <p:cNvSpPr/>
          <p:nvPr/>
        </p:nvSpPr>
        <p:spPr>
          <a:xfrm>
            <a:off x="428625" y="814388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6" name="Text 3"/>
          <p:cNvSpPr/>
          <p:nvPr/>
        </p:nvSpPr>
        <p:spPr>
          <a:xfrm>
            <a:off x="757238" y="823317"/>
            <a:ext cx="103743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Project Details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900113" y="1085850"/>
            <a:ext cx="170610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Name, key, type, description</a:t>
            </a:r>
            <a:endParaRPr lang="en-US" sz="942" dirty="0"/>
          </a:p>
        </p:txBody>
      </p:sp>
      <p:sp>
        <p:nvSpPr>
          <p:cNvPr id="8" name="Text 5"/>
          <p:cNvSpPr/>
          <p:nvPr/>
        </p:nvSpPr>
        <p:spPr>
          <a:xfrm>
            <a:off x="900113" y="1307306"/>
            <a:ext cx="170610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Start/end dates, budget</a:t>
            </a:r>
            <a:endParaRPr lang="en-US" sz="942" dirty="0"/>
          </a:p>
        </p:txBody>
      </p:sp>
      <p:sp>
        <p:nvSpPr>
          <p:cNvPr id="9" name="Shape 6"/>
          <p:cNvSpPr/>
          <p:nvPr/>
        </p:nvSpPr>
        <p:spPr>
          <a:xfrm>
            <a:off x="428625" y="1671638"/>
            <a:ext cx="214313" cy="214313"/>
          </a:xfrm>
          <a:prstGeom prst="ellipse">
            <a:avLst/>
          </a:prstGeom>
          <a:solidFill>
            <a:srgbClr val="1A73E8"/>
          </a:solidFill>
          <a:ln/>
        </p:spPr>
      </p:sp>
      <p:sp>
        <p:nvSpPr>
          <p:cNvPr id="10" name="Text 7"/>
          <p:cNvSpPr/>
          <p:nvPr/>
        </p:nvSpPr>
        <p:spPr>
          <a:xfrm>
            <a:off x="428625" y="1671638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11" name="Text 8"/>
          <p:cNvSpPr/>
          <p:nvPr/>
        </p:nvSpPr>
        <p:spPr>
          <a:xfrm>
            <a:off x="757238" y="1680567"/>
            <a:ext cx="109115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Team Members</a:t>
            </a:r>
            <a:endParaRPr lang="en-US" sz="1046" dirty="0"/>
          </a:p>
        </p:txBody>
      </p:sp>
      <p:sp>
        <p:nvSpPr>
          <p:cNvPr id="12" name="Text 9"/>
          <p:cNvSpPr/>
          <p:nvPr/>
        </p:nvSpPr>
        <p:spPr>
          <a:xfrm>
            <a:off x="900113" y="1943100"/>
            <a:ext cx="170199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Add/remove team members</a:t>
            </a:r>
            <a:endParaRPr lang="en-US" sz="942" dirty="0"/>
          </a:p>
        </p:txBody>
      </p:sp>
      <p:sp>
        <p:nvSpPr>
          <p:cNvPr id="13" name="Text 10"/>
          <p:cNvSpPr/>
          <p:nvPr/>
        </p:nvSpPr>
        <p:spPr>
          <a:xfrm>
            <a:off x="900113" y="2164556"/>
            <a:ext cx="170199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Assign roles across all tools</a:t>
            </a:r>
            <a:endParaRPr lang="en-US" sz="942" dirty="0"/>
          </a:p>
        </p:txBody>
      </p:sp>
      <p:sp>
        <p:nvSpPr>
          <p:cNvPr id="14" name="Shape 11"/>
          <p:cNvSpPr/>
          <p:nvPr/>
        </p:nvSpPr>
        <p:spPr>
          <a:xfrm>
            <a:off x="428625" y="2528888"/>
            <a:ext cx="214313" cy="214313"/>
          </a:xfrm>
          <a:prstGeom prst="ellipse">
            <a:avLst/>
          </a:prstGeom>
          <a:solidFill>
            <a:srgbClr val="1A73E8"/>
          </a:solidFill>
          <a:ln/>
        </p:spPr>
      </p:sp>
      <p:sp>
        <p:nvSpPr>
          <p:cNvPr id="15" name="Text 12"/>
          <p:cNvSpPr/>
          <p:nvPr/>
        </p:nvSpPr>
        <p:spPr>
          <a:xfrm>
            <a:off x="428625" y="2528888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16" name="Text 13"/>
          <p:cNvSpPr/>
          <p:nvPr/>
        </p:nvSpPr>
        <p:spPr>
          <a:xfrm>
            <a:off x="757238" y="2537817"/>
            <a:ext cx="127345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Meeting Schedule</a:t>
            </a:r>
            <a:endParaRPr lang="en-US" sz="1046" dirty="0"/>
          </a:p>
        </p:txBody>
      </p:sp>
      <p:sp>
        <p:nvSpPr>
          <p:cNvPr id="17" name="Text 14"/>
          <p:cNvSpPr/>
          <p:nvPr/>
        </p:nvSpPr>
        <p:spPr>
          <a:xfrm>
            <a:off x="900113" y="2800350"/>
            <a:ext cx="224450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Steering meetings (bi-weekly/weekly)</a:t>
            </a:r>
            <a:endParaRPr lang="en-US" sz="942" dirty="0"/>
          </a:p>
        </p:txBody>
      </p:sp>
      <p:sp>
        <p:nvSpPr>
          <p:cNvPr id="18" name="Text 15"/>
          <p:cNvSpPr/>
          <p:nvPr/>
        </p:nvSpPr>
        <p:spPr>
          <a:xfrm>
            <a:off x="900113" y="3021806"/>
            <a:ext cx="224450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PM alignment sessions</a:t>
            </a:r>
            <a:endParaRPr lang="en-US" sz="942" dirty="0"/>
          </a:p>
        </p:txBody>
      </p:sp>
      <p:sp>
        <p:nvSpPr>
          <p:cNvPr id="19" name="Shape 16"/>
          <p:cNvSpPr/>
          <p:nvPr/>
        </p:nvSpPr>
        <p:spPr>
          <a:xfrm>
            <a:off x="428625" y="3386138"/>
            <a:ext cx="214313" cy="214313"/>
          </a:xfrm>
          <a:prstGeom prst="ellipse">
            <a:avLst/>
          </a:prstGeom>
          <a:solidFill>
            <a:srgbClr val="1A73E8"/>
          </a:solidFill>
          <a:ln/>
        </p:spPr>
      </p:sp>
      <p:sp>
        <p:nvSpPr>
          <p:cNvPr id="20" name="Text 17"/>
          <p:cNvSpPr/>
          <p:nvPr/>
        </p:nvSpPr>
        <p:spPr>
          <a:xfrm>
            <a:off x="428625" y="3386138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37" dirty="0"/>
          </a:p>
        </p:txBody>
      </p:sp>
      <p:sp>
        <p:nvSpPr>
          <p:cNvPr id="21" name="Text 18"/>
          <p:cNvSpPr/>
          <p:nvPr/>
        </p:nvSpPr>
        <p:spPr>
          <a:xfrm>
            <a:off x="757238" y="3395067"/>
            <a:ext cx="132304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Tool Configuration</a:t>
            </a:r>
            <a:endParaRPr lang="en-US" sz="1046" dirty="0"/>
          </a:p>
        </p:txBody>
      </p:sp>
      <p:sp>
        <p:nvSpPr>
          <p:cNvPr id="22" name="Text 19"/>
          <p:cNvSpPr/>
          <p:nvPr/>
        </p:nvSpPr>
        <p:spPr>
          <a:xfrm>
            <a:off x="900113" y="3657600"/>
            <a:ext cx="202475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Jira, Confluence, Productive setup</a:t>
            </a:r>
            <a:endParaRPr lang="en-US" sz="942" dirty="0"/>
          </a:p>
        </p:txBody>
      </p:sp>
      <p:sp>
        <p:nvSpPr>
          <p:cNvPr id="23" name="Text 20"/>
          <p:cNvSpPr/>
          <p:nvPr/>
        </p:nvSpPr>
        <p:spPr>
          <a:xfrm>
            <a:off x="900113" y="3879056"/>
            <a:ext cx="202475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API credentials and preferences</a:t>
            </a:r>
            <a:endParaRPr lang="en-US" sz="942" dirty="0"/>
          </a:p>
        </p:txBody>
      </p:sp>
      <p:sp>
        <p:nvSpPr>
          <p:cNvPr id="24" name="Shape 21"/>
          <p:cNvSpPr/>
          <p:nvPr/>
        </p:nvSpPr>
        <p:spPr>
          <a:xfrm>
            <a:off x="428625" y="4243388"/>
            <a:ext cx="214313" cy="214313"/>
          </a:xfrm>
          <a:prstGeom prst="ellipse">
            <a:avLst/>
          </a:prstGeom>
          <a:solidFill>
            <a:srgbClr val="1A73E8"/>
          </a:solidFill>
          <a:ln/>
        </p:spPr>
      </p:sp>
      <p:sp>
        <p:nvSpPr>
          <p:cNvPr id="25" name="Text 22"/>
          <p:cNvSpPr/>
          <p:nvPr/>
        </p:nvSpPr>
        <p:spPr>
          <a:xfrm>
            <a:off x="428625" y="4243388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837" dirty="0"/>
          </a:p>
        </p:txBody>
      </p:sp>
      <p:sp>
        <p:nvSpPr>
          <p:cNvPr id="26" name="Text 23"/>
          <p:cNvSpPr/>
          <p:nvPr/>
        </p:nvSpPr>
        <p:spPr>
          <a:xfrm>
            <a:off x="757238" y="4252317"/>
            <a:ext cx="119501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Review &amp; Submit</a:t>
            </a:r>
            <a:endParaRPr lang="en-US" sz="1046" dirty="0"/>
          </a:p>
        </p:txBody>
      </p:sp>
      <p:sp>
        <p:nvSpPr>
          <p:cNvPr id="27" name="Text 24"/>
          <p:cNvSpPr/>
          <p:nvPr/>
        </p:nvSpPr>
        <p:spPr>
          <a:xfrm>
            <a:off x="900113" y="4514850"/>
            <a:ext cx="200558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Verify all settings</a:t>
            </a:r>
            <a:endParaRPr lang="en-US" sz="942" dirty="0"/>
          </a:p>
        </p:txBody>
      </p:sp>
      <p:sp>
        <p:nvSpPr>
          <p:cNvPr id="28" name="Text 25"/>
          <p:cNvSpPr/>
          <p:nvPr/>
        </p:nvSpPr>
        <p:spPr>
          <a:xfrm>
            <a:off x="900113" y="4736306"/>
            <a:ext cx="200558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42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Trigger automated setup process</a:t>
            </a:r>
            <a:endParaRPr lang="en-US" sz="942" dirty="0"/>
          </a:p>
        </p:txBody>
      </p:sp>
      <p:pic>
        <p:nvPicPr>
          <p:cNvPr id="2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279" y="1171575"/>
            <a:ext cx="3689663" cy="357184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9150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85750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Tool Integrations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885825"/>
            <a:ext cx="5715000" cy="28575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428625" y="3957638"/>
            <a:ext cx="1964531" cy="1671638"/>
          </a:xfrm>
          <a:prstGeom prst="rect">
            <a:avLst/>
          </a:prstGeom>
          <a:solidFill>
            <a:srgbClr val="F8F9FA"/>
          </a:solidFill>
          <a:ln w="397">
            <a:solidFill>
              <a:srgbClr val="1A73E8"/>
            </a:solidFill>
            <a:prstDash val="solid"/>
          </a:ln>
        </p:spPr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136231"/>
            <a:ext cx="142875" cy="14287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85813" y="4100513"/>
            <a:ext cx="106358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Jira Integration </a:t>
            </a:r>
            <a:endParaRPr lang="en-US" sz="1046" dirty="0"/>
          </a:p>
        </p:txBody>
      </p:sp>
      <p:sp>
        <p:nvSpPr>
          <p:cNvPr id="8" name="Text 3"/>
          <p:cNvSpPr/>
          <p:nvPr/>
        </p:nvSpPr>
        <p:spPr>
          <a:xfrm>
            <a:off x="571500" y="4386263"/>
            <a:ext cx="1678781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Automatically creates projects, configures workflows, and assigns team members. Synchronizes task status and progress for real-time reporting. </a:t>
            </a:r>
            <a:endParaRPr lang="en-US" sz="837" dirty="0"/>
          </a:p>
        </p:txBody>
      </p:sp>
      <p:sp>
        <p:nvSpPr>
          <p:cNvPr id="9" name="Shape 4"/>
          <p:cNvSpPr/>
          <p:nvPr/>
        </p:nvSpPr>
        <p:spPr>
          <a:xfrm>
            <a:off x="2536031" y="3957638"/>
            <a:ext cx="1964531" cy="1671638"/>
          </a:xfrm>
          <a:prstGeom prst="rect">
            <a:avLst/>
          </a:prstGeom>
          <a:solidFill>
            <a:srgbClr val="F8F9FA"/>
          </a:solidFill>
          <a:ln w="397">
            <a:solidFill>
              <a:srgbClr val="1A73E8"/>
            </a:solidFill>
            <a:prstDash val="solid"/>
          </a:ln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8906" y="4243388"/>
            <a:ext cx="125016" cy="1428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875359" y="4100513"/>
            <a:ext cx="148232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Confluence Integration </a:t>
            </a:r>
            <a:endParaRPr lang="en-US" sz="1046" dirty="0"/>
          </a:p>
        </p:txBody>
      </p:sp>
      <p:sp>
        <p:nvSpPr>
          <p:cNvPr id="12" name="Text 6"/>
          <p:cNvSpPr/>
          <p:nvPr/>
        </p:nvSpPr>
        <p:spPr>
          <a:xfrm>
            <a:off x="2678906" y="4600575"/>
            <a:ext cx="1678781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Creates project spaces with predefined templates. Establishes links between documentation and Jira tickets for seamless traceability. </a:t>
            </a:r>
            <a:endParaRPr lang="en-US" sz="837" dirty="0"/>
          </a:p>
        </p:txBody>
      </p:sp>
      <p:sp>
        <p:nvSpPr>
          <p:cNvPr id="13" name="Shape 7"/>
          <p:cNvSpPr/>
          <p:nvPr/>
        </p:nvSpPr>
        <p:spPr>
          <a:xfrm>
            <a:off x="4643438" y="3957638"/>
            <a:ext cx="1964531" cy="1671638"/>
          </a:xfrm>
          <a:prstGeom prst="rect">
            <a:avLst/>
          </a:prstGeom>
          <a:solidFill>
            <a:srgbClr val="F8F9FA"/>
          </a:solidFill>
          <a:ln w="397">
            <a:solidFill>
              <a:srgbClr val="1A73E8"/>
            </a:solidFill>
            <a:prstDash val="solid"/>
          </a:ln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6313" y="4243388"/>
            <a:ext cx="142875" cy="142875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000625" y="4100513"/>
            <a:ext cx="1464469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Productive Integration </a:t>
            </a:r>
            <a:endParaRPr lang="en-US" sz="1046" dirty="0"/>
          </a:p>
        </p:txBody>
      </p:sp>
      <p:sp>
        <p:nvSpPr>
          <p:cNvPr id="16" name="Text 9"/>
          <p:cNvSpPr/>
          <p:nvPr/>
        </p:nvSpPr>
        <p:spPr>
          <a:xfrm>
            <a:off x="4786313" y="4600575"/>
            <a:ext cx="1678781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Allocates resources, sets up budget tracking, and manages team assignments. Provides real-time financial insights and resource utilization. </a:t>
            </a:r>
            <a:endParaRPr lang="en-US" sz="837" dirty="0"/>
          </a:p>
        </p:txBody>
      </p:sp>
      <p:sp>
        <p:nvSpPr>
          <p:cNvPr id="17" name="Shape 10"/>
          <p:cNvSpPr/>
          <p:nvPr/>
        </p:nvSpPr>
        <p:spPr>
          <a:xfrm>
            <a:off x="6750844" y="3957638"/>
            <a:ext cx="1964531" cy="1643063"/>
          </a:xfrm>
          <a:prstGeom prst="rect">
            <a:avLst/>
          </a:prstGeom>
          <a:solidFill>
            <a:srgbClr val="F8F9FA"/>
          </a:solidFill>
          <a:ln w="397">
            <a:solidFill>
              <a:srgbClr val="1A73E8"/>
            </a:solidFill>
            <a:prstDash val="solid"/>
          </a:ln>
        </p:spPr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3719" y="4136231"/>
            <a:ext cx="125016" cy="14287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090172" y="4100513"/>
            <a:ext cx="139760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Outlook Integration </a:t>
            </a:r>
            <a:endParaRPr lang="en-US" sz="1046" dirty="0"/>
          </a:p>
        </p:txBody>
      </p:sp>
      <p:sp>
        <p:nvSpPr>
          <p:cNvPr id="20" name="Text 12"/>
          <p:cNvSpPr/>
          <p:nvPr/>
        </p:nvSpPr>
        <p:spPr>
          <a:xfrm>
            <a:off x="6893719" y="4386263"/>
            <a:ext cx="1678781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Schedules recurring meetings, sends calendar invites, and manages attendee lists. Synchronizes project milestones with team calendars. </a:t>
            </a:r>
            <a:endParaRPr lang="en-US" sz="83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85750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Benefits &amp; ROI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464469"/>
            <a:ext cx="171450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4375" y="1416248"/>
            <a:ext cx="97414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Time Savings:</a:t>
            </a:r>
            <a:endParaRPr lang="en-US" sz="1046" dirty="0"/>
          </a:p>
        </p:txBody>
      </p:sp>
      <p:sp>
        <p:nvSpPr>
          <p:cNvPr id="6" name="Text 2"/>
          <p:cNvSpPr/>
          <p:nvPr/>
        </p:nvSpPr>
        <p:spPr>
          <a:xfrm>
            <a:off x="1688520" y="1416248"/>
            <a:ext cx="273192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Reduce project setup time by up to 80%, 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714375" y="1630561"/>
            <a:ext cx="14700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from days to minutes. </a:t>
            </a:r>
            <a:endParaRPr lang="en-US" sz="1046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2035969"/>
            <a:ext cx="171450" cy="1714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14375" y="1987748"/>
            <a:ext cx="89469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Consistency:</a:t>
            </a:r>
            <a:endParaRPr lang="en-US" sz="1046" dirty="0"/>
          </a:p>
        </p:txBody>
      </p:sp>
      <p:sp>
        <p:nvSpPr>
          <p:cNvPr id="10" name="Text 5"/>
          <p:cNvSpPr/>
          <p:nvPr/>
        </p:nvSpPr>
        <p:spPr>
          <a:xfrm>
            <a:off x="1609074" y="1987748"/>
            <a:ext cx="279292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Ensure standardized project setup across </a:t>
            </a:r>
            <a:endParaRPr lang="en-US" sz="1046" dirty="0"/>
          </a:p>
        </p:txBody>
      </p:sp>
      <p:sp>
        <p:nvSpPr>
          <p:cNvPr id="11" name="Text 6"/>
          <p:cNvSpPr/>
          <p:nvPr/>
        </p:nvSpPr>
        <p:spPr>
          <a:xfrm>
            <a:off x="714375" y="2202061"/>
            <a:ext cx="130404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all tools and teams. </a:t>
            </a:r>
            <a:endParaRPr lang="en-US" sz="1046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2607469"/>
            <a:ext cx="171450" cy="1714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14375" y="2559248"/>
            <a:ext cx="138346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Improved Visibility:</a:t>
            </a:r>
            <a:endParaRPr lang="en-US" sz="1046" dirty="0"/>
          </a:p>
        </p:txBody>
      </p:sp>
      <p:sp>
        <p:nvSpPr>
          <p:cNvPr id="14" name="Text 8"/>
          <p:cNvSpPr/>
          <p:nvPr/>
        </p:nvSpPr>
        <p:spPr>
          <a:xfrm>
            <a:off x="2097835" y="2559248"/>
            <a:ext cx="185009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Gain real-time insights into </a:t>
            </a:r>
            <a:endParaRPr lang="en-US" sz="1046" dirty="0"/>
          </a:p>
        </p:txBody>
      </p:sp>
      <p:sp>
        <p:nvSpPr>
          <p:cNvPr id="15" name="Text 9"/>
          <p:cNvSpPr/>
          <p:nvPr/>
        </p:nvSpPr>
        <p:spPr>
          <a:xfrm>
            <a:off x="714375" y="2773561"/>
            <a:ext cx="255718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project status and resource allocation. </a:t>
            </a:r>
            <a:endParaRPr lang="en-US" sz="1046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3178969"/>
            <a:ext cx="214313" cy="17145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714375" y="3130748"/>
            <a:ext cx="174209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Enhanced Collaboration:</a:t>
            </a:r>
            <a:endParaRPr lang="en-US" sz="1046" dirty="0"/>
          </a:p>
        </p:txBody>
      </p:sp>
      <p:sp>
        <p:nvSpPr>
          <p:cNvPr id="18" name="Text 11"/>
          <p:cNvSpPr/>
          <p:nvPr/>
        </p:nvSpPr>
        <p:spPr>
          <a:xfrm>
            <a:off x="2456473" y="3130748"/>
            <a:ext cx="184495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Streamline communication </a:t>
            </a:r>
            <a:endParaRPr lang="en-US" sz="1046" dirty="0"/>
          </a:p>
        </p:txBody>
      </p:sp>
      <p:sp>
        <p:nvSpPr>
          <p:cNvPr id="19" name="Text 12"/>
          <p:cNvSpPr/>
          <p:nvPr/>
        </p:nvSpPr>
        <p:spPr>
          <a:xfrm>
            <a:off x="714375" y="3345061"/>
            <a:ext cx="210255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and coordination across teams. </a:t>
            </a:r>
            <a:endParaRPr lang="en-US" sz="1046" dirty="0"/>
          </a:p>
        </p:txBody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946" y="3750469"/>
            <a:ext cx="107156" cy="171450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656751" y="3702248"/>
            <a:ext cx="111473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Cost Reduction:</a:t>
            </a:r>
            <a:endParaRPr lang="en-US" sz="1046" dirty="0"/>
          </a:p>
        </p:txBody>
      </p:sp>
      <p:sp>
        <p:nvSpPr>
          <p:cNvPr id="22" name="Text 14"/>
          <p:cNvSpPr/>
          <p:nvPr/>
        </p:nvSpPr>
        <p:spPr>
          <a:xfrm>
            <a:off x="1771483" y="3702248"/>
            <a:ext cx="240945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Lower administrative overhead and </a:t>
            </a:r>
            <a:endParaRPr lang="en-US" sz="1046" dirty="0"/>
          </a:p>
        </p:txBody>
      </p:sp>
      <p:sp>
        <p:nvSpPr>
          <p:cNvPr id="23" name="Text 15"/>
          <p:cNvSpPr/>
          <p:nvPr/>
        </p:nvSpPr>
        <p:spPr>
          <a:xfrm>
            <a:off x="656751" y="3916561"/>
            <a:ext cx="21212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reduce tool management costs. </a:t>
            </a:r>
            <a:endParaRPr lang="en-US" sz="1046" dirty="0"/>
          </a:p>
        </p:txBody>
      </p:sp>
      <p:sp>
        <p:nvSpPr>
          <p:cNvPr id="24" name="Text 16"/>
          <p:cNvSpPr/>
          <p:nvPr/>
        </p:nvSpPr>
        <p:spPr>
          <a:xfrm>
            <a:off x="4714875" y="1385888"/>
            <a:ext cx="40005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Time Saved per Project Setup</a:t>
            </a:r>
            <a:endParaRPr lang="en-US" sz="1350" dirty="0"/>
          </a:p>
        </p:txBody>
      </p:sp>
      <p:pic>
        <p:nvPicPr>
          <p:cNvPr id="25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4875" y="1785938"/>
            <a:ext cx="4000500" cy="250031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8221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85750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Live Demo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982391"/>
            <a:ext cx="214313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4375" y="1934170"/>
            <a:ext cx="103785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Try It Yourself:</a:t>
            </a:r>
            <a:endParaRPr lang="en-US" sz="1046" dirty="0"/>
          </a:p>
        </p:txBody>
      </p:sp>
      <p:sp>
        <p:nvSpPr>
          <p:cNvPr id="6" name="Text 2"/>
          <p:cNvSpPr/>
          <p:nvPr/>
        </p:nvSpPr>
        <p:spPr>
          <a:xfrm>
            <a:off x="1752228" y="1934170"/>
            <a:ext cx="219957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Experience the full project setup 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714375" y="2148483"/>
            <a:ext cx="224244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wizard with our interactive demo. </a:t>
            </a:r>
            <a:endParaRPr lang="en-US" sz="1046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2553891"/>
            <a:ext cx="214313" cy="1714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14375" y="2505670"/>
            <a:ext cx="130945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Demo Credentials:</a:t>
            </a:r>
            <a:endParaRPr lang="en-US" sz="1046" dirty="0"/>
          </a:p>
        </p:txBody>
      </p:sp>
      <p:sp>
        <p:nvSpPr>
          <p:cNvPr id="10" name="Text 5"/>
          <p:cNvSpPr/>
          <p:nvPr/>
        </p:nvSpPr>
        <p:spPr>
          <a:xfrm>
            <a:off x="2023830" y="2505670"/>
            <a:ext cx="104499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Use username: </a:t>
            </a:r>
            <a:endParaRPr lang="en-US" sz="1046" dirty="0"/>
          </a:p>
        </p:txBody>
      </p:sp>
      <p:sp>
        <p:nvSpPr>
          <p:cNvPr id="11" name="Text 6"/>
          <p:cNvSpPr/>
          <p:nvPr/>
        </p:nvSpPr>
        <p:spPr>
          <a:xfrm>
            <a:off x="714375" y="2719983"/>
            <a:ext cx="148391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demo@example.com</a:t>
            </a:r>
            <a:endParaRPr lang="en-US" sz="1046" dirty="0"/>
          </a:p>
        </p:txBody>
      </p:sp>
      <p:sp>
        <p:nvSpPr>
          <p:cNvPr id="12" name="Text 7"/>
          <p:cNvSpPr/>
          <p:nvPr/>
        </p:nvSpPr>
        <p:spPr>
          <a:xfrm>
            <a:off x="2198294" y="2719983"/>
            <a:ext cx="105370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and password: </a:t>
            </a:r>
            <a:endParaRPr lang="en-US" sz="1046" dirty="0"/>
          </a:p>
        </p:txBody>
      </p:sp>
      <p:sp>
        <p:nvSpPr>
          <p:cNvPr id="13" name="Text 8"/>
          <p:cNvSpPr/>
          <p:nvPr/>
        </p:nvSpPr>
        <p:spPr>
          <a:xfrm>
            <a:off x="3251997" y="2719983"/>
            <a:ext cx="64879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demo123</a:t>
            </a:r>
            <a:endParaRPr lang="en-US" sz="1046" dirty="0"/>
          </a:p>
        </p:txBody>
      </p:sp>
      <p:sp>
        <p:nvSpPr>
          <p:cNvPr id="14" name="Text 9"/>
          <p:cNvSpPr/>
          <p:nvPr/>
        </p:nvSpPr>
        <p:spPr>
          <a:xfrm>
            <a:off x="3900794" y="2719983"/>
            <a:ext cx="17518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to </a:t>
            </a:r>
            <a:endParaRPr lang="en-US" sz="1046" dirty="0"/>
          </a:p>
        </p:txBody>
      </p:sp>
      <p:sp>
        <p:nvSpPr>
          <p:cNvPr id="15" name="Text 10"/>
          <p:cNvSpPr/>
          <p:nvPr/>
        </p:nvSpPr>
        <p:spPr>
          <a:xfrm>
            <a:off x="714375" y="2934295"/>
            <a:ext cx="125615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access all features. </a:t>
            </a:r>
            <a:endParaRPr lang="en-US" sz="1046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3339703"/>
            <a:ext cx="150019" cy="17145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92944" y="3291483"/>
            <a:ext cx="160949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Sandbox Environment:</a:t>
            </a:r>
            <a:endParaRPr lang="en-US" sz="1046" dirty="0"/>
          </a:p>
        </p:txBody>
      </p:sp>
      <p:sp>
        <p:nvSpPr>
          <p:cNvPr id="18" name="Text 12"/>
          <p:cNvSpPr/>
          <p:nvPr/>
        </p:nvSpPr>
        <p:spPr>
          <a:xfrm>
            <a:off x="2302436" y="3291483"/>
            <a:ext cx="18919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Create test projects without </a:t>
            </a:r>
            <a:endParaRPr lang="en-US" sz="1046" dirty="0"/>
          </a:p>
        </p:txBody>
      </p:sp>
      <p:sp>
        <p:nvSpPr>
          <p:cNvPr id="19" name="Text 13"/>
          <p:cNvSpPr/>
          <p:nvPr/>
        </p:nvSpPr>
        <p:spPr>
          <a:xfrm>
            <a:off x="692944" y="3505795"/>
            <a:ext cx="198710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affecting production systems. </a:t>
            </a:r>
            <a:endParaRPr lang="en-US" sz="1046" dirty="0"/>
          </a:p>
        </p:txBody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3911203"/>
            <a:ext cx="171450" cy="17145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14375" y="3862983"/>
            <a:ext cx="159922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Guided Tour Available:</a:t>
            </a:r>
            <a:endParaRPr lang="en-US" sz="1046" dirty="0"/>
          </a:p>
        </p:txBody>
      </p:sp>
      <p:sp>
        <p:nvSpPr>
          <p:cNvPr id="22" name="Text 15"/>
          <p:cNvSpPr/>
          <p:nvPr/>
        </p:nvSpPr>
        <p:spPr>
          <a:xfrm>
            <a:off x="2313598" y="3862983"/>
            <a:ext cx="159794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Request a personalized </a:t>
            </a:r>
            <a:endParaRPr lang="en-US" sz="1046" dirty="0"/>
          </a:p>
        </p:txBody>
      </p:sp>
      <p:sp>
        <p:nvSpPr>
          <p:cNvPr id="23" name="Text 16"/>
          <p:cNvSpPr/>
          <p:nvPr/>
        </p:nvSpPr>
        <p:spPr>
          <a:xfrm>
            <a:off x="714375" y="4077295"/>
            <a:ext cx="304867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walkthrough with our team for a deeper dive. </a:t>
            </a:r>
            <a:endParaRPr lang="en-US" sz="1046" dirty="0"/>
          </a:p>
        </p:txBody>
      </p:sp>
      <p:pic>
        <p:nvPicPr>
          <p:cNvPr id="2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2516" y="814388"/>
            <a:ext cx="3805219" cy="2857500"/>
          </a:xfrm>
          <a:prstGeom prst="rect">
            <a:avLst/>
          </a:prstGeom>
        </p:spPr>
      </p:pic>
      <p:sp>
        <p:nvSpPr>
          <p:cNvPr id="25" name="Shape 17"/>
          <p:cNvSpPr/>
          <p:nvPr/>
        </p:nvSpPr>
        <p:spPr>
          <a:xfrm>
            <a:off x="6179344" y="3957638"/>
            <a:ext cx="1071563" cy="1071563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</p:sp>
      <p:pic>
        <p:nvPicPr>
          <p:cNvPr id="2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5094" y="4207669"/>
            <a:ext cx="500063" cy="571500"/>
          </a:xfrm>
          <a:prstGeom prst="rect">
            <a:avLst/>
          </a:prstGeom>
        </p:spPr>
      </p:pic>
      <p:sp>
        <p:nvSpPr>
          <p:cNvPr id="27" name="Text 18"/>
          <p:cNvSpPr/>
          <p:nvPr/>
        </p:nvSpPr>
        <p:spPr>
          <a:xfrm>
            <a:off x="6159838" y="5100638"/>
            <a:ext cx="111054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4285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Scan to access demo</a:t>
            </a:r>
            <a:endParaRPr lang="en-US" sz="837" dirty="0"/>
          </a:p>
        </p:txBody>
      </p:sp>
      <p:sp>
        <p:nvSpPr>
          <p:cNvPr id="28" name="Text 19"/>
          <p:cNvSpPr/>
          <p:nvPr/>
        </p:nvSpPr>
        <p:spPr>
          <a:xfrm>
            <a:off x="5703196" y="5343525"/>
            <a:ext cx="202385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demo.projectsetup.example.com</a:t>
            </a:r>
            <a:endParaRPr lang="en-US" sz="942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85750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Next Steps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064419"/>
            <a:ext cx="214313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4375" y="1007269"/>
            <a:ext cx="3714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Pilot Program</a:t>
            </a:r>
            <a:endParaRPr lang="en-US" sz="1046" dirty="0"/>
          </a:p>
        </p:txBody>
      </p:sp>
      <p:sp>
        <p:nvSpPr>
          <p:cNvPr id="6" name="Text 2"/>
          <p:cNvSpPr/>
          <p:nvPr/>
        </p:nvSpPr>
        <p:spPr>
          <a:xfrm>
            <a:off x="714375" y="1257300"/>
            <a:ext cx="3714750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Join our pilot program to test the tool with your team and provide feedback for refinement. </a:t>
            </a:r>
            <a:endParaRPr lang="en-US" sz="942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1878806"/>
            <a:ext cx="214313" cy="1714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14375" y="1821656"/>
            <a:ext cx="3714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Custom Integration</a:t>
            </a:r>
            <a:endParaRPr lang="en-US" sz="1046" dirty="0"/>
          </a:p>
        </p:txBody>
      </p:sp>
      <p:sp>
        <p:nvSpPr>
          <p:cNvPr id="9" name="Text 4"/>
          <p:cNvSpPr/>
          <p:nvPr/>
        </p:nvSpPr>
        <p:spPr>
          <a:xfrm>
            <a:off x="714375" y="2071688"/>
            <a:ext cx="3714750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We can customize the tool to integrate with your specific workflow and additional tools. </a:t>
            </a:r>
            <a:endParaRPr lang="en-US" sz="942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2693194"/>
            <a:ext cx="214313" cy="1714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14375" y="2636044"/>
            <a:ext cx="3714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Training &amp; Onboarding</a:t>
            </a:r>
            <a:endParaRPr lang="en-US" sz="1046" dirty="0"/>
          </a:p>
        </p:txBody>
      </p:sp>
      <p:sp>
        <p:nvSpPr>
          <p:cNvPr id="12" name="Text 6"/>
          <p:cNvSpPr/>
          <p:nvPr/>
        </p:nvSpPr>
        <p:spPr>
          <a:xfrm>
            <a:off x="714375" y="2886075"/>
            <a:ext cx="3714750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Comprehensive training sessions for your team to ensure smooth adoption. </a:t>
            </a:r>
            <a:endParaRPr lang="en-US" sz="942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3507581"/>
            <a:ext cx="171450" cy="1714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14375" y="3450431"/>
            <a:ext cx="3714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Full Deployment</a:t>
            </a:r>
            <a:endParaRPr lang="en-US" sz="1046" dirty="0"/>
          </a:p>
        </p:txBody>
      </p:sp>
      <p:sp>
        <p:nvSpPr>
          <p:cNvPr id="15" name="Text 8"/>
          <p:cNvSpPr/>
          <p:nvPr/>
        </p:nvSpPr>
        <p:spPr>
          <a:xfrm>
            <a:off x="714375" y="3700463"/>
            <a:ext cx="3714750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Roll out the solution across your organization with our implementation support. </a:t>
            </a:r>
            <a:endParaRPr lang="en-US" sz="942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25" y="4521994"/>
            <a:ext cx="171450" cy="17145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671513" y="4511278"/>
            <a:ext cx="243674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Contact us: projectsetup@example.com </a:t>
            </a:r>
            <a:endParaRPr lang="en-US" sz="942" dirty="0"/>
          </a:p>
        </p:txBody>
      </p:sp>
      <p:sp>
        <p:nvSpPr>
          <p:cNvPr id="18" name="Shape 10"/>
          <p:cNvSpPr/>
          <p:nvPr/>
        </p:nvSpPr>
        <p:spPr>
          <a:xfrm>
            <a:off x="4857750" y="1800225"/>
            <a:ext cx="28575" cy="2143125"/>
          </a:xfrm>
          <a:prstGeom prst="rect">
            <a:avLst/>
          </a:prstGeom>
          <a:solidFill>
            <a:srgbClr val="4285F4"/>
          </a:solidFill>
          <a:ln/>
        </p:spPr>
      </p:sp>
      <p:sp>
        <p:nvSpPr>
          <p:cNvPr id="19" name="Shape 11"/>
          <p:cNvSpPr/>
          <p:nvPr/>
        </p:nvSpPr>
        <p:spPr>
          <a:xfrm>
            <a:off x="4714875" y="1667340"/>
            <a:ext cx="314325" cy="314325"/>
          </a:xfrm>
          <a:prstGeom prst="ellipse">
            <a:avLst/>
          </a:prstGeom>
          <a:solidFill>
            <a:srgbClr val="1A73E8"/>
          </a:solidFill>
          <a:ln/>
        </p:spPr>
      </p:sp>
      <p:sp>
        <p:nvSpPr>
          <p:cNvPr id="20" name="Text 12"/>
          <p:cNvSpPr/>
          <p:nvPr/>
        </p:nvSpPr>
        <p:spPr>
          <a:xfrm>
            <a:off x="4714875" y="1667340"/>
            <a:ext cx="314325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Q4</a:t>
            </a:r>
            <a:endParaRPr lang="en-US" sz="837" dirty="0"/>
          </a:p>
        </p:txBody>
      </p:sp>
      <p:sp>
        <p:nvSpPr>
          <p:cNvPr id="21" name="Shape 13"/>
          <p:cNvSpPr/>
          <p:nvPr/>
        </p:nvSpPr>
        <p:spPr>
          <a:xfrm>
            <a:off x="5172075" y="1443038"/>
            <a:ext cx="2143125" cy="762930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22" name="Text 14"/>
          <p:cNvSpPr/>
          <p:nvPr/>
        </p:nvSpPr>
        <p:spPr>
          <a:xfrm>
            <a:off x="5279231" y="1550194"/>
            <a:ext cx="192881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2025 Q4</a:t>
            </a:r>
            <a:endParaRPr lang="en-US" sz="942" dirty="0"/>
          </a:p>
        </p:txBody>
      </p:sp>
      <p:sp>
        <p:nvSpPr>
          <p:cNvPr id="23" name="Text 15"/>
          <p:cNvSpPr/>
          <p:nvPr/>
        </p:nvSpPr>
        <p:spPr>
          <a:xfrm>
            <a:off x="5279231" y="1778794"/>
            <a:ext cx="1928813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Beta release with core features and initial integrations </a:t>
            </a:r>
            <a:endParaRPr lang="en-US" sz="837" dirty="0"/>
          </a:p>
        </p:txBody>
      </p:sp>
      <p:sp>
        <p:nvSpPr>
          <p:cNvPr id="24" name="Shape 16"/>
          <p:cNvSpPr/>
          <p:nvPr/>
        </p:nvSpPr>
        <p:spPr>
          <a:xfrm>
            <a:off x="4714875" y="2461720"/>
            <a:ext cx="314325" cy="314325"/>
          </a:xfrm>
          <a:prstGeom prst="ellipse">
            <a:avLst/>
          </a:prstGeom>
          <a:solidFill>
            <a:srgbClr val="1A73E8"/>
          </a:solidFill>
          <a:ln/>
        </p:spPr>
      </p:sp>
      <p:sp>
        <p:nvSpPr>
          <p:cNvPr id="25" name="Text 17"/>
          <p:cNvSpPr/>
          <p:nvPr/>
        </p:nvSpPr>
        <p:spPr>
          <a:xfrm>
            <a:off x="4714875" y="2461720"/>
            <a:ext cx="314325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Q1</a:t>
            </a:r>
            <a:endParaRPr lang="en-US" sz="837" dirty="0"/>
          </a:p>
        </p:txBody>
      </p:sp>
      <p:sp>
        <p:nvSpPr>
          <p:cNvPr id="26" name="Shape 18"/>
          <p:cNvSpPr/>
          <p:nvPr/>
        </p:nvSpPr>
        <p:spPr>
          <a:xfrm>
            <a:off x="5172075" y="2157413"/>
            <a:ext cx="2143125" cy="922939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27" name="Text 19"/>
          <p:cNvSpPr/>
          <p:nvPr/>
        </p:nvSpPr>
        <p:spPr>
          <a:xfrm>
            <a:off x="5279231" y="2264569"/>
            <a:ext cx="192881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2026 Q1</a:t>
            </a:r>
            <a:endParaRPr lang="en-US" sz="942" dirty="0"/>
          </a:p>
        </p:txBody>
      </p:sp>
      <p:sp>
        <p:nvSpPr>
          <p:cNvPr id="28" name="Text 20"/>
          <p:cNvSpPr/>
          <p:nvPr/>
        </p:nvSpPr>
        <p:spPr>
          <a:xfrm>
            <a:off x="5279231" y="2493169"/>
            <a:ext cx="1928813" cy="4800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Full release with complete tool integrations and enhanced reporting </a:t>
            </a:r>
            <a:endParaRPr lang="en-US" sz="837" dirty="0"/>
          </a:p>
        </p:txBody>
      </p:sp>
      <p:sp>
        <p:nvSpPr>
          <p:cNvPr id="29" name="Shape 21"/>
          <p:cNvSpPr/>
          <p:nvPr/>
        </p:nvSpPr>
        <p:spPr>
          <a:xfrm>
            <a:off x="4714875" y="3096090"/>
            <a:ext cx="314325" cy="314325"/>
          </a:xfrm>
          <a:prstGeom prst="ellipse">
            <a:avLst/>
          </a:prstGeom>
          <a:solidFill>
            <a:srgbClr val="1A73E8"/>
          </a:solidFill>
          <a:ln/>
        </p:spPr>
      </p:sp>
      <p:sp>
        <p:nvSpPr>
          <p:cNvPr id="30" name="Text 22"/>
          <p:cNvSpPr/>
          <p:nvPr/>
        </p:nvSpPr>
        <p:spPr>
          <a:xfrm>
            <a:off x="4714875" y="3096090"/>
            <a:ext cx="314325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Q2</a:t>
            </a:r>
            <a:endParaRPr lang="en-US" sz="837" dirty="0"/>
          </a:p>
        </p:txBody>
      </p:sp>
      <p:sp>
        <p:nvSpPr>
          <p:cNvPr id="31" name="Shape 23"/>
          <p:cNvSpPr/>
          <p:nvPr/>
        </p:nvSpPr>
        <p:spPr>
          <a:xfrm>
            <a:off x="5172075" y="2871788"/>
            <a:ext cx="2143125" cy="762930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32" name="Text 24"/>
          <p:cNvSpPr/>
          <p:nvPr/>
        </p:nvSpPr>
        <p:spPr>
          <a:xfrm>
            <a:off x="5279231" y="2978944"/>
            <a:ext cx="192881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2026 Q2</a:t>
            </a:r>
            <a:endParaRPr lang="en-US" sz="942" dirty="0"/>
          </a:p>
        </p:txBody>
      </p:sp>
      <p:sp>
        <p:nvSpPr>
          <p:cNvPr id="33" name="Text 25"/>
          <p:cNvSpPr/>
          <p:nvPr/>
        </p:nvSpPr>
        <p:spPr>
          <a:xfrm>
            <a:off x="5279231" y="3207544"/>
            <a:ext cx="1928813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Advanced analytics and AI-powered recommendations </a:t>
            </a:r>
            <a:endParaRPr lang="en-US" sz="837" dirty="0"/>
          </a:p>
        </p:txBody>
      </p:sp>
      <p:sp>
        <p:nvSpPr>
          <p:cNvPr id="34" name="Shape 26"/>
          <p:cNvSpPr/>
          <p:nvPr/>
        </p:nvSpPr>
        <p:spPr>
          <a:xfrm>
            <a:off x="4714875" y="3810465"/>
            <a:ext cx="314325" cy="314325"/>
          </a:xfrm>
          <a:prstGeom prst="ellipse">
            <a:avLst/>
          </a:prstGeom>
          <a:solidFill>
            <a:srgbClr val="1A73E8"/>
          </a:solidFill>
          <a:ln/>
        </p:spPr>
      </p:sp>
      <p:sp>
        <p:nvSpPr>
          <p:cNvPr id="35" name="Text 27"/>
          <p:cNvSpPr/>
          <p:nvPr/>
        </p:nvSpPr>
        <p:spPr>
          <a:xfrm>
            <a:off x="4714875" y="3810465"/>
            <a:ext cx="314325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Q3</a:t>
            </a:r>
            <a:endParaRPr lang="en-US" sz="837" dirty="0"/>
          </a:p>
        </p:txBody>
      </p:sp>
      <p:sp>
        <p:nvSpPr>
          <p:cNvPr id="36" name="Shape 28"/>
          <p:cNvSpPr/>
          <p:nvPr/>
        </p:nvSpPr>
        <p:spPr>
          <a:xfrm>
            <a:off x="5172075" y="3586163"/>
            <a:ext cx="2143125" cy="762930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37" name="Text 29"/>
          <p:cNvSpPr/>
          <p:nvPr/>
        </p:nvSpPr>
        <p:spPr>
          <a:xfrm>
            <a:off x="5279231" y="3693319"/>
            <a:ext cx="192881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2026 Q3</a:t>
            </a:r>
            <a:endParaRPr lang="en-US" sz="942" dirty="0"/>
          </a:p>
        </p:txBody>
      </p:sp>
      <p:sp>
        <p:nvSpPr>
          <p:cNvPr id="38" name="Text 30"/>
          <p:cNvSpPr/>
          <p:nvPr/>
        </p:nvSpPr>
        <p:spPr>
          <a:xfrm>
            <a:off x="5279231" y="3921919"/>
            <a:ext cx="1928813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Enterprise features and additional third-party integrations </a:t>
            </a:r>
            <a:endParaRPr lang="en-US" sz="83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2025-09-02T12:59:48Z</dcterms:created>
  <dcterms:modified xsi:type="dcterms:W3CDTF">2025-09-02T12:59:48Z</dcterms:modified>
</cp:coreProperties>
</file>